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62" r:id="rId4"/>
    <p:sldId id="265" r:id="rId5"/>
    <p:sldId id="270" r:id="rId6"/>
    <p:sldId id="267" r:id="rId7"/>
    <p:sldId id="268" r:id="rId8"/>
    <p:sldId id="269" r:id="rId9"/>
    <p:sldId id="264" r:id="rId10"/>
    <p:sldId id="266" r:id="rId11"/>
    <p:sldId id="258" r:id="rId12"/>
    <p:sldId id="259" r:id="rId13"/>
    <p:sldId id="271" r:id="rId14"/>
    <p:sldId id="260" r:id="rId15"/>
    <p:sldId id="26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35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31F37-D384-4E42-B4A4-79948C946C47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49228-AB19-4928-81E4-DFE0E9D24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61392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38F0A-137A-499E-82B8-3992FF6DC8AB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0B1AF-BBC5-415E-8B65-203B85746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3145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ct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478B8D8-60A8-4936-8D4B-8598602B2471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1760E3AB-5126-476F-BA6D-8015E14EEE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8B8D8-60A8-4936-8D4B-8598602B2471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0E3AB-5126-476F-BA6D-8015E14EEE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8B8D8-60A8-4936-8D4B-8598602B2471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0E3AB-5126-476F-BA6D-8015E14EEE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478B8D8-60A8-4936-8D4B-8598602B2471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0E3AB-5126-476F-BA6D-8015E14EEE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478B8D8-60A8-4936-8D4B-8598602B2471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1760E3AB-5126-476F-BA6D-8015E14EEEA6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478B8D8-60A8-4936-8D4B-8598602B2471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760E3AB-5126-476F-BA6D-8015E14EEE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478B8D8-60A8-4936-8D4B-8598602B2471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1760E3AB-5126-476F-BA6D-8015E14EEEA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8B8D8-60A8-4936-8D4B-8598602B2471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0E3AB-5126-476F-BA6D-8015E14EEE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478B8D8-60A8-4936-8D4B-8598602B2471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760E3AB-5126-476F-BA6D-8015E14EEE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478B8D8-60A8-4936-8D4B-8598602B2471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1760E3AB-5126-476F-BA6D-8015E14EEEA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478B8D8-60A8-4936-8D4B-8598602B2471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1760E3AB-5126-476F-BA6D-8015E14EEEA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479634" y="6560979"/>
            <a:ext cx="184731" cy="246221"/>
          </a:xfrm>
          <a:prstGeom prst="rect">
            <a:avLst/>
          </a:prstGeom>
        </p:spPr>
        <p:txBody>
          <a:bodyPr vert="horz" wrap="none" anchor="b" anchorCtr="1">
            <a:spAutoFit/>
          </a:bodyPr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342106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478B8D8-60A8-4936-8D4B-8598602B2471}" type="datetimeFigureOut">
              <a:rPr lang="en-US" smtClean="0"/>
              <a:t>12/3/2013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1760E3AB-5126-476F-BA6D-8015E14EEEA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484632" algn="ctr" rtl="0" eaLnBrk="1" latinLnBrk="0" hangingPunct="1">
        <a:spcBef>
          <a:spcPct val="0"/>
        </a:spcBef>
        <a:buNone/>
        <a:defRPr kumimoji="0" sz="2800" b="1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79634" y="6637923"/>
            <a:ext cx="184731" cy="169277"/>
          </a:xfrm>
        </p:spPr>
        <p:txBody>
          <a:bodyPr wrap="none" anchor="b" anchorCtr="1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6889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CMPE240 Project: The Barkmaster2000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400" dirty="0" smtClean="0"/>
              <a:t>(Keeping dogs entertained since yesterday)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124200"/>
            <a:ext cx="8062912" cy="1752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Prepared By:</a:t>
            </a:r>
          </a:p>
          <a:p>
            <a:r>
              <a:rPr lang="en-US" dirty="0"/>
              <a:t>Bryan </a:t>
            </a:r>
            <a:r>
              <a:rPr lang="en-US" dirty="0" smtClean="0"/>
              <a:t>Canepa</a:t>
            </a:r>
            <a:endParaRPr lang="en-US" dirty="0"/>
          </a:p>
          <a:p>
            <a:r>
              <a:rPr lang="en-US" dirty="0" smtClean="0"/>
              <a:t>Patrick </a:t>
            </a:r>
            <a:r>
              <a:rPr lang="en-US" dirty="0"/>
              <a:t>Ghorbanian </a:t>
            </a:r>
          </a:p>
          <a:p>
            <a:r>
              <a:rPr lang="en-US" dirty="0" smtClean="0"/>
              <a:t>Sake </a:t>
            </a:r>
            <a:r>
              <a:rPr lang="en-US" dirty="0"/>
              <a:t>Dog</a:t>
            </a:r>
          </a:p>
        </p:txBody>
      </p:sp>
    </p:spTree>
    <p:extLst>
      <p:ext uri="{BB962C8B-B14F-4D97-AF65-F5344CB8AC3E}">
        <p14:creationId xmlns:p14="http://schemas.microsoft.com/office/powerpoint/2010/main" val="3369096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Final Product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77008"/>
            <a:ext cx="41148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bcanepa\AppData\Local\Microsoft\Windows\Temporary Internet Files\Content.Outlook\ULQAT5LL\IMG_343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77008"/>
            <a:ext cx="41148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Point Star 3"/>
          <p:cNvSpPr/>
          <p:nvPr/>
        </p:nvSpPr>
        <p:spPr>
          <a:xfrm rot="1342948">
            <a:off x="6399476" y="86720"/>
            <a:ext cx="2687110" cy="2088717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Handsome Carrying Tote !!</a:t>
            </a:r>
            <a:endParaRPr lang="en-US" sz="1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0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 Subject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bcanepa\AppData\Local\Microsoft\Windows\Temporary Internet Files\Content.Outlook\ULQAT5LL\photo 2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85800"/>
            <a:ext cx="40005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177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Unleash the Hounds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rkmaster_201312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5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9623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Professor’s Name is Virus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apture_2013120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6002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2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418306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720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Barkmaster2000 successfully entertains Bryan’s dog</a:t>
            </a:r>
          </a:p>
          <a:p>
            <a:r>
              <a:rPr lang="en-US" sz="1800" dirty="0" smtClean="0"/>
              <a:t>Hardware incorporates:</a:t>
            </a:r>
          </a:p>
          <a:p>
            <a:pPr lvl="1"/>
            <a:r>
              <a:rPr lang="en-US" sz="1600" dirty="0" smtClean="0"/>
              <a:t>San Jose State processor board</a:t>
            </a:r>
          </a:p>
          <a:p>
            <a:pPr lvl="1"/>
            <a:r>
              <a:rPr lang="en-US" sz="1600" dirty="0" smtClean="0"/>
              <a:t>Analog Mux</a:t>
            </a:r>
          </a:p>
          <a:p>
            <a:pPr lvl="1"/>
            <a:r>
              <a:rPr lang="en-US" sz="1600" dirty="0" smtClean="0"/>
              <a:t>4 MEMs audio sensors</a:t>
            </a:r>
          </a:p>
          <a:p>
            <a:pPr lvl="1"/>
            <a:r>
              <a:rPr lang="en-US" sz="1600" dirty="0" smtClean="0"/>
              <a:t>IR sensor</a:t>
            </a:r>
          </a:p>
          <a:p>
            <a:pPr lvl="1"/>
            <a:r>
              <a:rPr lang="en-US" sz="1600" dirty="0" smtClean="0"/>
              <a:t>On board 5V battery (from 9V source)</a:t>
            </a:r>
          </a:p>
          <a:p>
            <a:pPr lvl="1"/>
            <a:r>
              <a:rPr lang="en-US" sz="1600" dirty="0" smtClean="0"/>
              <a:t>On board motor power</a:t>
            </a:r>
          </a:p>
          <a:p>
            <a:pPr lvl="1"/>
            <a:r>
              <a:rPr lang="en-US" sz="1600" dirty="0" smtClean="0"/>
              <a:t>Ultrasonic distance sensor (disabled for normal operation)</a:t>
            </a:r>
          </a:p>
          <a:p>
            <a:pPr lvl="1"/>
            <a:r>
              <a:rPr lang="en-US" sz="1600" dirty="0" smtClean="0"/>
              <a:t>A squeaky rubber chicken</a:t>
            </a:r>
          </a:p>
          <a:p>
            <a:r>
              <a:rPr lang="en-US" sz="1800" dirty="0" smtClean="0"/>
              <a:t>Utilizes LPC1758:</a:t>
            </a:r>
          </a:p>
          <a:p>
            <a:pPr lvl="1"/>
            <a:r>
              <a:rPr lang="en-US" sz="1600" dirty="0" smtClean="0"/>
              <a:t>PWM motor drive</a:t>
            </a:r>
          </a:p>
          <a:p>
            <a:pPr lvl="1"/>
            <a:r>
              <a:rPr lang="en-US" sz="1600" dirty="0" smtClean="0"/>
              <a:t>ADC inputs for sound sensing</a:t>
            </a:r>
          </a:p>
          <a:p>
            <a:pPr lvl="1"/>
            <a:r>
              <a:rPr lang="en-US" sz="1600" dirty="0" smtClean="0"/>
              <a:t>GPIO for selection of mux channels and IR sensor</a:t>
            </a:r>
          </a:p>
          <a:p>
            <a:pPr lvl="1"/>
            <a:r>
              <a:rPr lang="en-US" sz="1600" dirty="0" smtClean="0"/>
              <a:t>Bluetooth and LED screen for debugging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56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canepa\AppData\Local\Microsoft\Windows\Temporary Internet Files\Content.Outlook\ULQAT5LL\photo 1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762000"/>
            <a:ext cx="40576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68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570706"/>
          </a:xfrm>
        </p:spPr>
        <p:txBody>
          <a:bodyPr/>
          <a:lstStyle/>
          <a:p>
            <a:r>
              <a:rPr lang="en-US" dirty="0" smtClean="0"/>
              <a:t>Concept of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72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Barkmaster2000 encourages your dog to bark</a:t>
            </a:r>
            <a:endParaRPr lang="en-US" sz="2000" dirty="0"/>
          </a:p>
          <a:p>
            <a:r>
              <a:rPr lang="en-US" sz="2000" dirty="0" smtClean="0"/>
              <a:t>Barkmaster2000 waits in idle state for a bark</a:t>
            </a:r>
          </a:p>
          <a:p>
            <a:r>
              <a:rPr lang="en-US" sz="2000" dirty="0" smtClean="0"/>
              <a:t>If the bark is angry enough it will start spinning</a:t>
            </a:r>
          </a:p>
          <a:p>
            <a:r>
              <a:rPr lang="en-US" sz="2000" dirty="0" smtClean="0"/>
              <a:t>The barkmaster2000 incorporates an IR sensor to detect barking dog</a:t>
            </a:r>
          </a:p>
          <a:p>
            <a:r>
              <a:rPr lang="en-US" sz="2000" dirty="0" smtClean="0"/>
              <a:t>When the IR sensor is triggered the </a:t>
            </a:r>
            <a:r>
              <a:rPr lang="en-US" sz="2000" dirty="0" err="1" smtClean="0"/>
              <a:t>barkmaster</a:t>
            </a:r>
            <a:r>
              <a:rPr lang="en-US" sz="2000" dirty="0" smtClean="0"/>
              <a:t> will drive forward</a:t>
            </a:r>
          </a:p>
          <a:p>
            <a:r>
              <a:rPr lang="en-US" sz="2000" dirty="0" smtClean="0"/>
              <a:t>Goal is to drive towards the dog to keep her barking</a:t>
            </a:r>
          </a:p>
          <a:p>
            <a:pPr marL="0" indent="0">
              <a:buNone/>
            </a:pPr>
            <a:endParaRPr lang="en-US" sz="1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95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State Diagram</a:t>
            </a:r>
            <a:endParaRPr lang="en-US" dirty="0"/>
          </a:p>
        </p:txBody>
      </p:sp>
      <p:sp>
        <p:nvSpPr>
          <p:cNvPr id="86" name="Footer Placeholder 8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966330" y="735707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RESET</a:t>
            </a:r>
            <a:endParaRPr lang="en-US" sz="1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056880" y="1772358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Motor Driver Board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Init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()</a:t>
            </a:r>
            <a:endParaRPr lang="en-US" sz="1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825286" y="4971435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SPIN</a:t>
            </a:r>
            <a:endParaRPr lang="en-US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051930" y="4308553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FORWARD </a:t>
            </a:r>
          </a:p>
          <a:p>
            <a:pPr algn="ctr"/>
            <a:r>
              <a:rPr lang="en-US" sz="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DRIVE</a:t>
            </a:r>
            <a:endParaRPr lang="en-US" sz="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 rot="9870899">
            <a:off x="5601633" y="2558017"/>
            <a:ext cx="725835" cy="596251"/>
          </a:xfrm>
          <a:custGeom>
            <a:avLst/>
            <a:gdLst>
              <a:gd name="connsiteX0" fmla="*/ 662732 w 725835"/>
              <a:gd name="connsiteY0" fmla="*/ 175490 h 596251"/>
              <a:gd name="connsiteX1" fmla="*/ 690441 w 725835"/>
              <a:gd name="connsiteY1" fmla="*/ 508000 h 596251"/>
              <a:gd name="connsiteX2" fmla="*/ 237859 w 725835"/>
              <a:gd name="connsiteY2" fmla="*/ 591127 h 596251"/>
              <a:gd name="connsiteX3" fmla="*/ 43896 w 725835"/>
              <a:gd name="connsiteY3" fmla="*/ 397163 h 596251"/>
              <a:gd name="connsiteX4" fmla="*/ 43896 w 725835"/>
              <a:gd name="connsiteY4" fmla="*/ 120072 h 596251"/>
              <a:gd name="connsiteX5" fmla="*/ 524186 w 725835"/>
              <a:gd name="connsiteY5" fmla="*/ 0 h 59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5835" h="596251">
                <a:moveTo>
                  <a:pt x="662732" y="175490"/>
                </a:moveTo>
                <a:cubicBezTo>
                  <a:pt x="711992" y="307108"/>
                  <a:pt x="761253" y="438727"/>
                  <a:pt x="690441" y="508000"/>
                </a:cubicBezTo>
                <a:cubicBezTo>
                  <a:pt x="619629" y="577273"/>
                  <a:pt x="345617" y="609600"/>
                  <a:pt x="237859" y="591127"/>
                </a:cubicBezTo>
                <a:cubicBezTo>
                  <a:pt x="130101" y="572654"/>
                  <a:pt x="76223" y="475672"/>
                  <a:pt x="43896" y="397163"/>
                </a:cubicBezTo>
                <a:cubicBezTo>
                  <a:pt x="11569" y="318654"/>
                  <a:pt x="-36152" y="186266"/>
                  <a:pt x="43896" y="120072"/>
                </a:cubicBezTo>
                <a:cubicBezTo>
                  <a:pt x="123944" y="53878"/>
                  <a:pt x="324065" y="26939"/>
                  <a:pt x="524186" y="0"/>
                </a:cubicBezTo>
              </a:path>
            </a:pathLst>
          </a:cu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9" name="Straight Arrow Connector 28"/>
          <p:cNvCxnSpPr>
            <a:stCxn id="4" idx="5"/>
            <a:endCxn id="5" idx="1"/>
          </p:cNvCxnSpPr>
          <p:nvPr/>
        </p:nvCxnSpPr>
        <p:spPr>
          <a:xfrm>
            <a:off x="3746819" y="1516196"/>
            <a:ext cx="443972" cy="3900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2099743" y="2888002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CLEAR</a:t>
            </a:r>
          </a:p>
          <a:p>
            <a:pPr algn="ctr"/>
            <a:r>
              <a:rPr lang="en-US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&amp; STOP</a:t>
            </a:r>
            <a:endParaRPr lang="en-US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34" name="Straight Arrow Connector 33"/>
          <p:cNvCxnSpPr>
            <a:stCxn id="10" idx="0"/>
            <a:endCxn id="33" idx="4"/>
          </p:cNvCxnSpPr>
          <p:nvPr/>
        </p:nvCxnSpPr>
        <p:spPr>
          <a:xfrm flipV="1">
            <a:off x="2509130" y="3802402"/>
            <a:ext cx="47813" cy="5061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3" idx="6"/>
            <a:endCxn id="37" idx="2"/>
          </p:cNvCxnSpPr>
          <p:nvPr/>
        </p:nvCxnSpPr>
        <p:spPr>
          <a:xfrm>
            <a:off x="3014143" y="3345202"/>
            <a:ext cx="2085474" cy="1344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769078" y="336484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1</a:t>
            </a:r>
            <a:endParaRPr lang="en-US" sz="1100" b="1" dirty="0"/>
          </a:p>
        </p:txBody>
      </p:sp>
      <p:sp>
        <p:nvSpPr>
          <p:cNvPr id="37" name="Oval 36"/>
          <p:cNvSpPr/>
          <p:nvPr/>
        </p:nvSpPr>
        <p:spPr>
          <a:xfrm>
            <a:off x="5099617" y="3022421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IDLE</a:t>
            </a:r>
            <a:endParaRPr lang="en-US" sz="1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38" name="Straight Arrow Connector 37"/>
          <p:cNvCxnSpPr>
            <a:stCxn id="37" idx="5"/>
            <a:endCxn id="6" idx="0"/>
          </p:cNvCxnSpPr>
          <p:nvPr/>
        </p:nvCxnSpPr>
        <p:spPr>
          <a:xfrm>
            <a:off x="5880106" y="3802910"/>
            <a:ext cx="402380" cy="1168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" idx="5"/>
            <a:endCxn id="37" idx="1"/>
          </p:cNvCxnSpPr>
          <p:nvPr/>
        </p:nvCxnSpPr>
        <p:spPr>
          <a:xfrm>
            <a:off x="4837369" y="2552847"/>
            <a:ext cx="396159" cy="6034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655552" y="2292506"/>
            <a:ext cx="12538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(Bark &lt; Threshold)</a:t>
            </a:r>
            <a:endParaRPr lang="en-US" sz="11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4986457" y="265979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1</a:t>
            </a:r>
            <a:endParaRPr lang="en-US" sz="11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5964550" y="4023919"/>
            <a:ext cx="1324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(Bark &gt;= Threshold)</a:t>
            </a:r>
            <a:endParaRPr lang="en-US" sz="1100" b="1" dirty="0"/>
          </a:p>
        </p:txBody>
      </p:sp>
      <p:sp>
        <p:nvSpPr>
          <p:cNvPr id="60" name="Freeform 59"/>
          <p:cNvSpPr/>
          <p:nvPr/>
        </p:nvSpPr>
        <p:spPr>
          <a:xfrm rot="11439072">
            <a:off x="6654818" y="4827694"/>
            <a:ext cx="725835" cy="596251"/>
          </a:xfrm>
          <a:custGeom>
            <a:avLst/>
            <a:gdLst>
              <a:gd name="connsiteX0" fmla="*/ 662732 w 725835"/>
              <a:gd name="connsiteY0" fmla="*/ 175490 h 596251"/>
              <a:gd name="connsiteX1" fmla="*/ 690441 w 725835"/>
              <a:gd name="connsiteY1" fmla="*/ 508000 h 596251"/>
              <a:gd name="connsiteX2" fmla="*/ 237859 w 725835"/>
              <a:gd name="connsiteY2" fmla="*/ 591127 h 596251"/>
              <a:gd name="connsiteX3" fmla="*/ 43896 w 725835"/>
              <a:gd name="connsiteY3" fmla="*/ 397163 h 596251"/>
              <a:gd name="connsiteX4" fmla="*/ 43896 w 725835"/>
              <a:gd name="connsiteY4" fmla="*/ 120072 h 596251"/>
              <a:gd name="connsiteX5" fmla="*/ 524186 w 725835"/>
              <a:gd name="connsiteY5" fmla="*/ 0 h 59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5835" h="596251">
                <a:moveTo>
                  <a:pt x="662732" y="175490"/>
                </a:moveTo>
                <a:cubicBezTo>
                  <a:pt x="711992" y="307108"/>
                  <a:pt x="761253" y="438727"/>
                  <a:pt x="690441" y="508000"/>
                </a:cubicBezTo>
                <a:cubicBezTo>
                  <a:pt x="619629" y="577273"/>
                  <a:pt x="345617" y="609600"/>
                  <a:pt x="237859" y="591127"/>
                </a:cubicBezTo>
                <a:cubicBezTo>
                  <a:pt x="130101" y="572654"/>
                  <a:pt x="76223" y="475672"/>
                  <a:pt x="43896" y="397163"/>
                </a:cubicBezTo>
                <a:cubicBezTo>
                  <a:pt x="11569" y="318654"/>
                  <a:pt x="-36152" y="186266"/>
                  <a:pt x="43896" y="120072"/>
                </a:cubicBezTo>
                <a:cubicBezTo>
                  <a:pt x="123944" y="53878"/>
                  <a:pt x="324065" y="26939"/>
                  <a:pt x="524186" y="0"/>
                </a:cubicBezTo>
              </a:path>
            </a:pathLst>
          </a:cu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605968" y="4580343"/>
            <a:ext cx="1200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_</a:t>
            </a:r>
            <a:r>
              <a:rPr lang="en-US" sz="1100" b="1" dirty="0" err="1" smtClean="0"/>
              <a:t>IRsensorCleared</a:t>
            </a:r>
            <a:endParaRPr lang="en-US" sz="1100" b="1" dirty="0"/>
          </a:p>
        </p:txBody>
      </p:sp>
      <p:sp>
        <p:nvSpPr>
          <p:cNvPr id="62" name="Oval 61"/>
          <p:cNvSpPr/>
          <p:nvPr/>
        </p:nvSpPr>
        <p:spPr>
          <a:xfrm>
            <a:off x="3402831" y="5028687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Irsensor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Detect</a:t>
            </a:r>
            <a:endParaRPr lang="en-US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 flipH="1">
            <a:off x="3905937" y="1449622"/>
            <a:ext cx="3745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1</a:t>
            </a:r>
            <a:endParaRPr lang="en-US" sz="1100" b="1" dirty="0"/>
          </a:p>
        </p:txBody>
      </p:sp>
      <p:cxnSp>
        <p:nvCxnSpPr>
          <p:cNvPr id="66" name="Straight Arrow Connector 65"/>
          <p:cNvCxnSpPr>
            <a:stCxn id="6" idx="2"/>
            <a:endCxn id="62" idx="6"/>
          </p:cNvCxnSpPr>
          <p:nvPr/>
        </p:nvCxnSpPr>
        <p:spPr>
          <a:xfrm flipH="1">
            <a:off x="4317231" y="5428635"/>
            <a:ext cx="1508055" cy="572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 rot="9870899">
            <a:off x="3853376" y="4512373"/>
            <a:ext cx="725835" cy="596251"/>
          </a:xfrm>
          <a:custGeom>
            <a:avLst/>
            <a:gdLst>
              <a:gd name="connsiteX0" fmla="*/ 662732 w 725835"/>
              <a:gd name="connsiteY0" fmla="*/ 175490 h 596251"/>
              <a:gd name="connsiteX1" fmla="*/ 690441 w 725835"/>
              <a:gd name="connsiteY1" fmla="*/ 508000 h 596251"/>
              <a:gd name="connsiteX2" fmla="*/ 237859 w 725835"/>
              <a:gd name="connsiteY2" fmla="*/ 591127 h 596251"/>
              <a:gd name="connsiteX3" fmla="*/ 43896 w 725835"/>
              <a:gd name="connsiteY3" fmla="*/ 397163 h 596251"/>
              <a:gd name="connsiteX4" fmla="*/ 43896 w 725835"/>
              <a:gd name="connsiteY4" fmla="*/ 120072 h 596251"/>
              <a:gd name="connsiteX5" fmla="*/ 524186 w 725835"/>
              <a:gd name="connsiteY5" fmla="*/ 0 h 59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5835" h="596251">
                <a:moveTo>
                  <a:pt x="662732" y="175490"/>
                </a:moveTo>
                <a:cubicBezTo>
                  <a:pt x="711992" y="307108"/>
                  <a:pt x="761253" y="438727"/>
                  <a:pt x="690441" y="508000"/>
                </a:cubicBezTo>
                <a:cubicBezTo>
                  <a:pt x="619629" y="577273"/>
                  <a:pt x="345617" y="609600"/>
                  <a:pt x="237859" y="591127"/>
                </a:cubicBezTo>
                <a:cubicBezTo>
                  <a:pt x="130101" y="572654"/>
                  <a:pt x="76223" y="475672"/>
                  <a:pt x="43896" y="397163"/>
                </a:cubicBezTo>
                <a:cubicBezTo>
                  <a:pt x="11569" y="318654"/>
                  <a:pt x="-36152" y="186266"/>
                  <a:pt x="43896" y="120072"/>
                </a:cubicBezTo>
                <a:cubicBezTo>
                  <a:pt x="123944" y="53878"/>
                  <a:pt x="324065" y="26939"/>
                  <a:pt x="524186" y="0"/>
                </a:cubicBezTo>
              </a:path>
            </a:pathLst>
          </a:cu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545574" y="5212185"/>
            <a:ext cx="11304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/>
              <a:t>IRsensorCleared</a:t>
            </a:r>
            <a:endParaRPr lang="en-US" sz="1100" b="1" dirty="0"/>
          </a:p>
        </p:txBody>
      </p:sp>
      <p:cxnSp>
        <p:nvCxnSpPr>
          <p:cNvPr id="76" name="Straight Arrow Connector 75"/>
          <p:cNvCxnSpPr>
            <a:stCxn id="62" idx="2"/>
            <a:endCxn id="10" idx="5"/>
          </p:cNvCxnSpPr>
          <p:nvPr/>
        </p:nvCxnSpPr>
        <p:spPr>
          <a:xfrm flipH="1" flipV="1">
            <a:off x="2832419" y="5089042"/>
            <a:ext cx="570412" cy="3968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3870391" y="4256367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_DETECT</a:t>
            </a:r>
            <a:endParaRPr lang="en-US" sz="11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2649505" y="5287363"/>
            <a:ext cx="6270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DETECT</a:t>
            </a:r>
            <a:endParaRPr lang="en-US" sz="11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2486398" y="393682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1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866977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570706"/>
          </a:xfrm>
        </p:spPr>
        <p:txBody>
          <a:bodyPr/>
          <a:lstStyle/>
          <a:p>
            <a:r>
              <a:rPr lang="en-US" dirty="0" smtClean="0"/>
              <a:t>Bark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Polls four MEMs audio sensors for input</a:t>
            </a:r>
          </a:p>
          <a:p>
            <a:r>
              <a:rPr lang="en-US" dirty="0" smtClean="0"/>
              <a:t>MEMs inputs provide analog representation of sound</a:t>
            </a:r>
          </a:p>
          <a:p>
            <a:r>
              <a:rPr lang="en-US" dirty="0" smtClean="0"/>
              <a:t>Analog mux used to select MEMs device while in idle state</a:t>
            </a:r>
          </a:p>
          <a:p>
            <a:pPr lvl="1"/>
            <a:r>
              <a:rPr lang="en-US" dirty="0" smtClean="0"/>
              <a:t>GPIO used for addressing mux</a:t>
            </a:r>
          </a:p>
          <a:p>
            <a:r>
              <a:rPr lang="en-US" dirty="0" smtClean="0"/>
              <a:t>Inputs provided to ADC for determination of an “angry bark”</a:t>
            </a:r>
          </a:p>
          <a:p>
            <a:r>
              <a:rPr lang="en-US" dirty="0" smtClean="0"/>
              <a:t>“Angry bark” determined by integrating digitized sound</a:t>
            </a:r>
          </a:p>
          <a:p>
            <a:pPr lvl="1"/>
            <a:r>
              <a:rPr lang="en-US" dirty="0" smtClean="0"/>
              <a:t>Even sampling at 2ms – looking for low frequency to avoid noise</a:t>
            </a:r>
          </a:p>
          <a:p>
            <a:pPr lvl="1"/>
            <a:r>
              <a:rPr lang="en-US" dirty="0" smtClean="0"/>
              <a:t>Adds samples over time and compares to a threshold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23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SCHEMATIC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86" y="952500"/>
            <a:ext cx="8835229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783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CUSTOM CIRCUIT BOARDS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72108" y="1749209"/>
            <a:ext cx="7799784" cy="3359582"/>
            <a:chOff x="304800" y="941763"/>
            <a:chExt cx="7799784" cy="3359582"/>
          </a:xfrm>
        </p:grpSpPr>
        <p:grpSp>
          <p:nvGrpSpPr>
            <p:cNvPr id="8" name="Group 7"/>
            <p:cNvGrpSpPr/>
            <p:nvPr/>
          </p:nvGrpSpPr>
          <p:grpSpPr>
            <a:xfrm>
              <a:off x="304800" y="941763"/>
              <a:ext cx="2242260" cy="3359582"/>
              <a:chOff x="-533400" y="2057400"/>
              <a:chExt cx="2989680" cy="4479443"/>
            </a:xfrm>
          </p:grpSpPr>
          <p:pic>
            <p:nvPicPr>
              <p:cNvPr id="1029" name="Picture 5" descr="H:\Education\BarkMaster2000\barkmaster slide material\BM2000_MuxBoardBottom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26631" y="4299660"/>
                <a:ext cx="2982911" cy="22371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H:\Education\BarkMaster2000\barkmaster slide material\BM2000_MuxBoardTop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33400" y="2057400"/>
                <a:ext cx="2989680" cy="2242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3088639" y="943482"/>
              <a:ext cx="2237183" cy="3356144"/>
              <a:chOff x="2133600" y="1258849"/>
              <a:chExt cx="2804160" cy="4197071"/>
            </a:xfrm>
          </p:grpSpPr>
          <p:pic>
            <p:nvPicPr>
              <p:cNvPr id="1032" name="Picture 8" descr="H:\Education\BarkMaster2000\barkmaster slide material\BM2000_PIR_SensorBoardTop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3600" y="1258849"/>
                <a:ext cx="2804160" cy="2103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9" descr="H:\Education\BarkMaster2000\barkmaster slide material\BM2000_PIR_SensorBoardBottom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3600" y="3352800"/>
                <a:ext cx="2804160" cy="2103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5867401" y="943667"/>
              <a:ext cx="2237183" cy="3355774"/>
              <a:chOff x="5867400" y="838200"/>
              <a:chExt cx="2982910" cy="4474365"/>
            </a:xfrm>
          </p:grpSpPr>
          <p:pic>
            <p:nvPicPr>
              <p:cNvPr id="1034" name="Picture 10" descr="H:\Education\BarkMaster2000\barkmaster slide material\BM2000_UltraSonic_SensorBoardTop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838200"/>
                <a:ext cx="2982910" cy="22371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5" name="Picture 11" descr="H:\Education\BarkMaster2000\barkmaster slide material\BM2000_UltraSonic_SensorBoardBottom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3075382"/>
                <a:ext cx="2982910" cy="22371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" name="TextBox 9"/>
          <p:cNvSpPr txBox="1"/>
          <p:nvPr/>
        </p:nvSpPr>
        <p:spPr>
          <a:xfrm>
            <a:off x="994915" y="822920"/>
            <a:ext cx="16017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MUX &amp; SIGNAL</a:t>
            </a:r>
          </a:p>
          <a:p>
            <a:pPr algn="ctr"/>
            <a:r>
              <a:rPr lang="en-US" dirty="0" smtClean="0"/>
              <a:t>DISTRIBUTION </a:t>
            </a:r>
          </a:p>
          <a:p>
            <a:pPr algn="ctr"/>
            <a:r>
              <a:rPr lang="en-US" dirty="0" smtClean="0"/>
              <a:t>BOARD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107102" y="827783"/>
            <a:ext cx="9348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PIR</a:t>
            </a:r>
          </a:p>
          <a:p>
            <a:pPr algn="ctr"/>
            <a:r>
              <a:rPr lang="en-US" dirty="0" smtClean="0"/>
              <a:t>SENSOR</a:t>
            </a:r>
          </a:p>
          <a:p>
            <a:pPr algn="ctr"/>
            <a:r>
              <a:rPr lang="en-US" dirty="0" smtClean="0"/>
              <a:t>BOARD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667504" y="822920"/>
            <a:ext cx="13715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ULTRASONIC</a:t>
            </a:r>
          </a:p>
          <a:p>
            <a:pPr algn="ctr"/>
            <a:r>
              <a:rPr lang="en-US" dirty="0" smtClean="0"/>
              <a:t>SENSOR</a:t>
            </a:r>
          </a:p>
          <a:p>
            <a:pPr algn="ctr"/>
            <a:r>
              <a:rPr lang="en-US" dirty="0" smtClean="0"/>
              <a:t>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101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TOOLS AND 5V REGULATOR BOARD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H:\Education\BarkMaster2000\barkmaster slide material\BM2000_Tool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2982909" cy="223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:\Education\BarkMaster2000\barkmaster slide material\BM2000_Tools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85800"/>
            <a:ext cx="2982909" cy="223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:\Education\BarkMaster2000\barkmaster slide material\BM2000_5VRegBoardTo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546" y="3505200"/>
            <a:ext cx="2982909" cy="223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37865" y="2922982"/>
            <a:ext cx="1821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ASSEMBLY TOOLS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95659" y="2922982"/>
            <a:ext cx="1821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ASSEMBLY TOOLS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67134" y="5757434"/>
            <a:ext cx="1609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5V REGULATOR</a:t>
            </a:r>
          </a:p>
          <a:p>
            <a:pPr algn="ctr"/>
            <a:r>
              <a:rPr lang="en-US" dirty="0" smtClean="0"/>
              <a:t>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486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 VIEW OF THE DIFFERENT LEVELS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pghorban\AppData\Local\Microsoft\Windows\Temporary Internet Files\Content.Outlook\GWTO9BLY\photo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83" y="1971675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Education\BarkMaster2000\barkmaster slide material\BM2000_TopLevelTop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618" y="1971675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58937" y="1219200"/>
            <a:ext cx="1120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TOP VIEW</a:t>
            </a:r>
          </a:p>
          <a:p>
            <a:pPr algn="ctr"/>
            <a:r>
              <a:rPr lang="en-US" dirty="0" smtClean="0"/>
              <a:t>LEVEL 1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4372" y="1219200"/>
            <a:ext cx="1120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TOP VIEW</a:t>
            </a:r>
          </a:p>
          <a:p>
            <a:pPr algn="ctr"/>
            <a:r>
              <a:rPr lang="en-US" dirty="0" smtClean="0"/>
              <a:t>LEVEL2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607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94506"/>
          </a:xfrm>
        </p:spPr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884237"/>
            <a:ext cx="8229600" cy="4525963"/>
          </a:xfrm>
        </p:spPr>
        <p:txBody>
          <a:bodyPr>
            <a:noAutofit/>
          </a:bodyPr>
          <a:lstStyle/>
          <a:p>
            <a:r>
              <a:rPr lang="en-US" sz="1600" dirty="0" smtClean="0"/>
              <a:t>Noise from MEMS sensor was causing issues with bark sensing</a:t>
            </a:r>
          </a:p>
          <a:p>
            <a:pPr lvl="1"/>
            <a:r>
              <a:rPr lang="en-US" sz="1400" dirty="0" smtClean="0"/>
              <a:t>Measured output on scope – lots of high frequency</a:t>
            </a:r>
          </a:p>
          <a:p>
            <a:pPr lvl="1"/>
            <a:r>
              <a:rPr lang="en-US" sz="1400" dirty="0" smtClean="0"/>
              <a:t>Did experiment with different wire lengths showing noise increase</a:t>
            </a:r>
          </a:p>
          <a:p>
            <a:pPr lvl="1"/>
            <a:r>
              <a:rPr lang="en-US" sz="1400" dirty="0" smtClean="0"/>
              <a:t>Used pull-downs within LPC1758 to reduce coupled noise</a:t>
            </a:r>
          </a:p>
          <a:p>
            <a:pPr lvl="1"/>
            <a:r>
              <a:rPr lang="en-US" sz="1400" dirty="0" smtClean="0"/>
              <a:t>Sampled MEMs devices at low frequency (via software) to reduce noise</a:t>
            </a:r>
          </a:p>
          <a:p>
            <a:r>
              <a:rPr lang="en-US" sz="1800" dirty="0" smtClean="0"/>
              <a:t>Acquiring data on a moving object</a:t>
            </a:r>
          </a:p>
          <a:p>
            <a:pPr lvl="1"/>
            <a:r>
              <a:rPr lang="en-US" sz="1400" dirty="0" smtClean="0"/>
              <a:t>Suspected onboard electronics corrupting sound data</a:t>
            </a:r>
          </a:p>
          <a:p>
            <a:pPr lvl="1"/>
            <a:r>
              <a:rPr lang="en-US" sz="1400" dirty="0" smtClean="0"/>
              <a:t>Needed to see sound outputs to debug while Barkmaster2000</a:t>
            </a:r>
          </a:p>
          <a:p>
            <a:pPr lvl="1"/>
            <a:r>
              <a:rPr lang="en-US" sz="1400" dirty="0" smtClean="0"/>
              <a:t>Added Bluetooth capability to get live sampling while operating</a:t>
            </a:r>
          </a:p>
          <a:p>
            <a:r>
              <a:rPr lang="en-US" sz="1800" dirty="0" smtClean="0"/>
              <a:t>Distance sensing</a:t>
            </a:r>
          </a:p>
          <a:p>
            <a:pPr lvl="1"/>
            <a:r>
              <a:rPr lang="en-US" sz="1400" dirty="0" smtClean="0"/>
              <a:t>Original intention was to sense distance and stop if it got too close</a:t>
            </a:r>
          </a:p>
          <a:p>
            <a:pPr lvl="1"/>
            <a:r>
              <a:rPr lang="en-US" sz="1400" dirty="0" smtClean="0"/>
              <a:t>Further testing showed that sensing would limit the movement too much</a:t>
            </a:r>
          </a:p>
          <a:p>
            <a:pPr lvl="1"/>
            <a:r>
              <a:rPr lang="en-US" sz="1400" dirty="0" smtClean="0"/>
              <a:t>More fun to have the Barkmaster2000 just drive right at the dog without stopping</a:t>
            </a:r>
          </a:p>
          <a:p>
            <a:r>
              <a:rPr lang="en-US" sz="1800" dirty="0"/>
              <a:t>Narrowing the range of the IR sensor</a:t>
            </a:r>
          </a:p>
          <a:p>
            <a:pPr lvl="1"/>
            <a:r>
              <a:rPr lang="en-US" sz="1400" dirty="0"/>
              <a:t>IR sensor would pick out a 180 degree field</a:t>
            </a:r>
          </a:p>
          <a:p>
            <a:pPr lvl="1"/>
            <a:r>
              <a:rPr lang="en-US" sz="1400" dirty="0"/>
              <a:t>Taped the exterior of the sensor </a:t>
            </a:r>
            <a:r>
              <a:rPr lang="en-US" sz="1400" dirty="0" smtClean="0"/>
              <a:t>- small </a:t>
            </a:r>
            <a:r>
              <a:rPr lang="en-US" sz="1400" dirty="0"/>
              <a:t>window for sensing</a:t>
            </a:r>
          </a:p>
          <a:p>
            <a:pPr lvl="1"/>
            <a:r>
              <a:rPr lang="en-US" sz="1400" dirty="0"/>
              <a:t>Not 100% accurate but sufficient to entertain the dog</a:t>
            </a:r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0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300</TotalTime>
  <Words>475</Words>
  <Application>Microsoft Office PowerPoint</Application>
  <PresentationFormat>On-screen Show (4:3)</PresentationFormat>
  <Paragraphs>105</Paragraphs>
  <Slides>15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Verve</vt:lpstr>
      <vt:lpstr>CMPE240 Project: The Barkmaster2000   (Keeping dogs entertained since yesterday)</vt:lpstr>
      <vt:lpstr>Concept of Design</vt:lpstr>
      <vt:lpstr>State Diagram</vt:lpstr>
      <vt:lpstr>Bark Detection</vt:lpstr>
      <vt:lpstr>SCHEMATIC</vt:lpstr>
      <vt:lpstr>CUSTOM CIRCUIT BOARDS</vt:lpstr>
      <vt:lpstr>TOOLS AND 5V REGULATOR BOARD</vt:lpstr>
      <vt:lpstr>TOP VIEW OF THE DIFFERENT LEVELS</vt:lpstr>
      <vt:lpstr>Challenges</vt:lpstr>
      <vt:lpstr>The Final Product</vt:lpstr>
      <vt:lpstr>Test Subject</vt:lpstr>
      <vt:lpstr>Unleash the Hounds</vt:lpstr>
      <vt:lpstr>Professor’s Name is Virus</vt:lpstr>
      <vt:lpstr>Summary</vt:lpstr>
      <vt:lpstr>The End</vt:lpstr>
    </vt:vector>
  </TitlesOfParts>
  <Company>Lockheed Martin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CMPE240 Project: The Barkmaster2000   (Keeping dogs entertained since yesterday)</dc:title>
  <dc:creator>Bryan Canepa</dc:creator>
  <cp:lastModifiedBy>Patrick Ghorbanian</cp:lastModifiedBy>
  <cp:revision>27</cp:revision>
  <dcterms:created xsi:type="dcterms:W3CDTF">2013-12-03T02:20:10Z</dcterms:created>
  <dcterms:modified xsi:type="dcterms:W3CDTF">2013-12-04T02:20:00Z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Author">
    <vt:lpwstr>ACCT01\bcanepa</vt:lpwstr>
  </property>
  <property fmtid="{D5CDD505-2E9C-101B-9397-08002B2CF9AE}" pid="3" name="Document Sensitivity">
    <vt:lpwstr>1</vt:lpwstr>
  </property>
  <property fmtid="{D5CDD505-2E9C-101B-9397-08002B2CF9AE}" pid="4" name="ThirdParty">
    <vt:lpwstr/>
  </property>
  <property fmtid="{D5CDD505-2E9C-101B-9397-08002B2CF9AE}" pid="5" name="OCI Restriction">
    <vt:bool>false</vt:bool>
  </property>
  <property fmtid="{D5CDD505-2E9C-101B-9397-08002B2CF9AE}" pid="6" name="OCI Additional Info">
    <vt:lpwstr/>
  </property>
  <property fmtid="{D5CDD505-2E9C-101B-9397-08002B2CF9AE}" pid="7" name="Allow Header Overwrite">
    <vt:bool>true</vt:bool>
  </property>
  <property fmtid="{D5CDD505-2E9C-101B-9397-08002B2CF9AE}" pid="8" name="Allow Footer Overwrite">
    <vt:bool>true</vt:bool>
  </property>
  <property fmtid="{D5CDD505-2E9C-101B-9397-08002B2CF9AE}" pid="9" name="Multiple Selected">
    <vt:lpwstr>-1</vt:lpwstr>
  </property>
  <property fmtid="{D5CDD505-2E9C-101B-9397-08002B2CF9AE}" pid="10" name="SIPLongWording">
    <vt:lpwstr/>
  </property>
  <property fmtid="{D5CDD505-2E9C-101B-9397-08002B2CF9AE}" pid="11" name="checkedProgramsCount">
    <vt:i4>0</vt:i4>
  </property>
</Properties>
</file>